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3c2a047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3c2a047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3c2a047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3c2a047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3c2a047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3c2a047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3c2a047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3c2a047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9d65d6c4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9d65d6c4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3c2a047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3c2a047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9d65d6c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9d65d6c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244550" y="1250950"/>
            <a:ext cx="8520600" cy="12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and Simulation Investigation of Eutectic Phase Behavior on Pluto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2370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Lovenia Libby, Gerrick Lindberg, Will Grundy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Northern Arizona University, Lowell Observatory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50" y="153610"/>
            <a:ext cx="8679900" cy="11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6850" y="3162650"/>
            <a:ext cx="2355105" cy="16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Liquid on Pluto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644675" y="2982025"/>
            <a:ext cx="4166400" cy="17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New Horizons gave us images and insight into possible molecular components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Morphology </a:t>
            </a:r>
            <a:r>
              <a:rPr lang="en"/>
              <a:t>suggests</a:t>
            </a:r>
            <a:r>
              <a:rPr lang="en"/>
              <a:t> motion of fluid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35-50K temperatures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Experiments can be costly and time consuming 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2467" l="0" r="0" t="0"/>
          <a:stretch/>
        </p:blipFill>
        <p:spPr>
          <a:xfrm>
            <a:off x="4346175" y="127575"/>
            <a:ext cx="4763376" cy="23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62150"/>
            <a:ext cx="4015700" cy="27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152388" y="1077175"/>
            <a:ext cx="4166400" cy="11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We hypothesize that a mixture of components with a uniquely low melting point can account for the appearance of liquid on Pluto.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Eutectic Systems</a:t>
            </a:r>
            <a:endParaRPr sz="2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b="1"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Eutectic System: 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 homogenous mixture of substances that melts or solidifies at a single temperature that is lower than the melting point of any of the constituents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b="1"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Eutectic Point: 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chemical composition and temperature corresponding to the lowest melting point of a mixture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675" y="2287050"/>
            <a:ext cx="2768400" cy="8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4754050" y="3276800"/>
            <a:ext cx="3800700" cy="157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 is the modified melting point</a:t>
            </a:r>
            <a:b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aseline="-25000"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is the melting point of the pure component</a:t>
            </a:r>
            <a:b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 is the gas constant</a:t>
            </a:r>
            <a:b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∆H</a:t>
            </a:r>
            <a:r>
              <a:rPr baseline="-25000"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is the enthalpy of formation of the pure component</a:t>
            </a:r>
            <a:b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baseline="-25000"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solvent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is the mole fraction of the component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213175" y="1270213"/>
            <a:ext cx="3903600" cy="2905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75" y="1270238"/>
            <a:ext cx="3903475" cy="29054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771650" y="4175675"/>
            <a:ext cx="234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Edler et. al. (2017) Guide on secondary thermometry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311725" y="324238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Theoretical Eutectic Point Calculations</a:t>
            </a:r>
            <a:endParaRPr sz="2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644675" y="324238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All permutations’ eutectic point calculated where T</a:t>
            </a:r>
            <a:r>
              <a:rPr baseline="-25000"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are within a defined threshold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Modeling reflects experimental data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Only accounts for ideal behavior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900" y="416575"/>
            <a:ext cx="2323950" cy="7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675" y="2069700"/>
            <a:ext cx="4166401" cy="235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550" y="1370782"/>
            <a:ext cx="4069446" cy="305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130225" y="4422850"/>
            <a:ext cx="4069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Eutectic Temperature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69.27 K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methane mole fraction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0.68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ethane mole fraction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0.32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048675" y="4422850"/>
            <a:ext cx="2762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Engle et al. Planetary Science Journal, In Press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161575" y="241075"/>
            <a:ext cx="40068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Molecular Dynamics</a:t>
            </a:r>
            <a:endParaRPr sz="2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572000" y="2612625"/>
            <a:ext cx="41664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Predicting the trajectory of atoms over a fixed time in constricted space according to Newtonian equations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Examining small differences in how chemical systems behave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Assisted Model Building with Energy Refinement (AMBER)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13923" r="13931" t="0"/>
          <a:stretch/>
        </p:blipFill>
        <p:spPr>
          <a:xfrm>
            <a:off x="161575" y="809625"/>
            <a:ext cx="4006801" cy="411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4">
            <a:alphaModFix/>
          </a:blip>
          <a:srcRect b="2491" l="5377" r="9407" t="7555"/>
          <a:stretch/>
        </p:blipFill>
        <p:spPr>
          <a:xfrm>
            <a:off x="4381500" y="100800"/>
            <a:ext cx="2114550" cy="188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6525" y="100800"/>
            <a:ext cx="2471750" cy="188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Deviation from Ideal Behavior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81775" y="145440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Real mixtures do not always behave according to theoretical models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Quantifying how atoms behave differently in mixture than they do alone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>
                <a:solidFill>
                  <a:srgbClr val="FFFFFF"/>
                </a:solidFill>
              </a:rPr>
              <a:t>Excess and averages of density, volume, and potential energy</a:t>
            </a:r>
            <a:endParaRPr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>
                <a:solidFill>
                  <a:srgbClr val="FFFFFF"/>
                </a:solidFill>
              </a:rPr>
              <a:t>Inconsistency in radial distribution functions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525" y="62850"/>
            <a:ext cx="3345201" cy="250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0525" y="2571750"/>
            <a:ext cx="3345201" cy="250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25" y="1971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Research and Applications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644675" y="63520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Automation and optimization of: 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Iteration through all proposed components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More analysis for trends in deviation from ideality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Physical experimentation with promising mixtures</a:t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6560025" y="1533800"/>
            <a:ext cx="335700" cy="443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6560025" y="2706025"/>
            <a:ext cx="335700" cy="443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13612" y="1828025"/>
            <a:ext cx="3702726" cy="248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180775" y="500925"/>
            <a:ext cx="37065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180775" y="1052800"/>
            <a:ext cx="39684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</a:rPr>
              <a:t>Acknowledgements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NAU, Lowell Observatory, and the NAU/Lowell Astrophysical Materials Lab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NAU’s Monsoon computing cluster, which is funded by Arizona’s Technology and Research Initiative Fund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NASA Space Grant Consortium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850" y="1718962"/>
            <a:ext cx="2973875" cy="145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427" y="2456367"/>
            <a:ext cx="1892575" cy="252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1825" y="3309050"/>
            <a:ext cx="2357625" cy="16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7750" y="141800"/>
            <a:ext cx="1892575" cy="19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68580" y="141800"/>
            <a:ext cx="2458424" cy="15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